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8" r:id="rId2"/>
    <p:sldId id="256" r:id="rId3"/>
    <p:sldId id="257" r:id="rId4"/>
    <p:sldId id="262" r:id="rId5"/>
    <p:sldId id="266" r:id="rId6"/>
    <p:sldId id="272" r:id="rId7"/>
    <p:sldId id="270" r:id="rId8"/>
    <p:sldId id="271" r:id="rId9"/>
    <p:sldId id="273" r:id="rId10"/>
    <p:sldId id="274" r:id="rId11"/>
    <p:sldId id="264" r:id="rId12"/>
    <p:sldId id="267" r:id="rId13"/>
    <p:sldId id="265" r:id="rId14"/>
  </p:sldIdLst>
  <p:sldSz cx="18288000" cy="10287000"/>
  <p:notesSz cx="6858000" cy="9144000"/>
  <p:embeddedFontLst>
    <p:embeddedFont>
      <p:font typeface="Open Sans Bold" panose="020B0604020202020204" charset="0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TT Firs Neu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CF8"/>
    <a:srgbClr val="F89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2982" autoAdjust="0"/>
  </p:normalViewPr>
  <p:slideViewPr>
    <p:cSldViewPr>
      <p:cViewPr varScale="1">
        <p:scale>
          <a:sx n="48" d="100"/>
          <a:sy n="48" d="100"/>
        </p:scale>
        <p:origin x="11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76492-ED58-4126-9EB3-D309B00F2354}" type="datetimeFigureOut">
              <a:rPr lang="en-PH" smtClean="0"/>
              <a:t>26/01/2025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A9EFB-36DF-4BCB-9AA5-D42193F225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1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https://redux.js.org/style-guide/</a:t>
            </a:r>
          </a:p>
          <a:p>
            <a:endParaRPr lang="en-US" b="1" dirty="0"/>
          </a:p>
          <a:p>
            <a:r>
              <a:rPr lang="en-US" b="1" dirty="0"/>
              <a:t>Do NOT Mutate State</a:t>
            </a:r>
            <a:r>
              <a:rPr lang="en-US" dirty="0"/>
              <a:t>: Toolkit uses Immer which greatly simplifies this for you</a:t>
            </a:r>
          </a:p>
          <a:p>
            <a:r>
              <a:rPr lang="en-US" b="1" dirty="0"/>
              <a:t>No Side Effects</a:t>
            </a:r>
            <a:r>
              <a:rPr lang="en-US" dirty="0"/>
              <a:t>: State/Actions/Reducers are a </a:t>
            </a:r>
            <a:r>
              <a:rPr lang="en-US" dirty="0" err="1"/>
              <a:t>StateMachine</a:t>
            </a:r>
            <a:r>
              <a:rPr lang="en-US" dirty="0"/>
              <a:t> and are easy to test</a:t>
            </a:r>
          </a:p>
          <a:p>
            <a:r>
              <a:rPr lang="en-US" b="1" dirty="0"/>
              <a:t>Serializable</a:t>
            </a:r>
            <a:r>
              <a:rPr lang="en-US" dirty="0"/>
              <a:t>: The toolkit will spawn errors if not. (</a:t>
            </a:r>
            <a:r>
              <a:rPr lang="en-US" dirty="0" err="1"/>
              <a:t>ie</a:t>
            </a:r>
            <a:r>
              <a:rPr lang="en-US" dirty="0"/>
              <a:t> don’t store classes, Promises, functions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b="1" dirty="0"/>
              <a:t>State Structure</a:t>
            </a:r>
            <a:r>
              <a:rPr lang="en-US" dirty="0"/>
              <a:t>: Single Source Of Truth, is independent from your Components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1280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D585-3256-545E-C256-D6C011F6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FEC8B-9063-46AC-3CD2-7F861B7D0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29560-098A-05D2-D8C2-1C3BA22D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B3B5F-EE93-495E-4A21-399B3B34A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2143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1B3BF-3BEE-ECB0-3248-0CE76B471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9E9A4-0367-A9F2-3316-A9E71E4F6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62CD21-953C-2AD4-02A8-073328405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5DB0E-C16B-B3C7-F1A6-30ECDD89E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609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83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53.png"/><Relationship Id="rId4" Type="http://schemas.openxmlformats.org/officeDocument/2006/relationships/image" Target="../media/image37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62.png"/><Relationship Id="rId18" Type="http://schemas.openxmlformats.org/officeDocument/2006/relationships/hyperlink" Target="https://www.facebook.com/itenium.be" TargetMode="External"/><Relationship Id="rId3" Type="http://schemas.openxmlformats.org/officeDocument/2006/relationships/image" Target="../media/image36.png"/><Relationship Id="rId21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hyperlink" Target="https://x.com/itenium_be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www.youtube.com/channel/UCot8h-KwjxhLG-QYQppYjZQ" TargetMode="External"/><Relationship Id="rId20" Type="http://schemas.openxmlformats.org/officeDocument/2006/relationships/hyperlink" Target="https://itenium.be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61.png"/><Relationship Id="rId24" Type="http://schemas.openxmlformats.org/officeDocument/2006/relationships/image" Target="../media/image68.png"/><Relationship Id="rId5" Type="http://schemas.openxmlformats.org/officeDocument/2006/relationships/image" Target="../media/image38.png"/><Relationship Id="rId15" Type="http://schemas.openxmlformats.org/officeDocument/2006/relationships/image" Target="../media/image63.png"/><Relationship Id="rId23" Type="http://schemas.openxmlformats.org/officeDocument/2006/relationships/image" Target="../media/image67.png"/><Relationship Id="rId10" Type="http://schemas.openxmlformats.org/officeDocument/2006/relationships/hyperlink" Target="https://www.instagram.com/itenium/" TargetMode="External"/><Relationship Id="rId19" Type="http://schemas.openxmlformats.org/officeDocument/2006/relationships/image" Target="../media/image65.png"/><Relationship Id="rId4" Type="http://schemas.openxmlformats.org/officeDocument/2006/relationships/image" Target="../media/image37.svg"/><Relationship Id="rId9" Type="http://schemas.openxmlformats.org/officeDocument/2006/relationships/image" Target="../media/image27.png"/><Relationship Id="rId14" Type="http://schemas.openxmlformats.org/officeDocument/2006/relationships/hyperlink" Target="https://www.linkedin.com/company/itenium/posts/?feedView=all" TargetMode="External"/><Relationship Id="rId22" Type="http://schemas.openxmlformats.org/officeDocument/2006/relationships/hyperlink" Target="https://github.com/itenium-b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0.png"/><Relationship Id="rId7" Type="http://schemas.openxmlformats.org/officeDocument/2006/relationships/image" Target="../media/image17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24.svg"/><Relationship Id="rId4" Type="http://schemas.openxmlformats.org/officeDocument/2006/relationships/image" Target="../media/image71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sv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4.svg"/><Relationship Id="rId7" Type="http://schemas.openxmlformats.org/officeDocument/2006/relationships/image" Target="../media/image17.png"/><Relationship Id="rId12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image" Target="../media/image47.svg"/><Relationship Id="rId4" Type="http://schemas.openxmlformats.org/officeDocument/2006/relationships/image" Target="../media/image45.sv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4.svg"/><Relationship Id="rId7" Type="http://schemas.openxmlformats.org/officeDocument/2006/relationships/image" Target="../media/image32.svg"/><Relationship Id="rId12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7.svg"/><Relationship Id="rId5" Type="http://schemas.openxmlformats.org/officeDocument/2006/relationships/image" Target="../media/image45.svg"/><Relationship Id="rId10" Type="http://schemas.openxmlformats.org/officeDocument/2006/relationships/image" Target="../media/image46.png"/><Relationship Id="rId4" Type="http://schemas.openxmlformats.org/officeDocument/2006/relationships/image" Target="../media/image49.jpe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4.svg"/><Relationship Id="rId7" Type="http://schemas.openxmlformats.org/officeDocument/2006/relationships/image" Target="../media/image17.png"/><Relationship Id="rId12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image" Target="../media/image47.svg"/><Relationship Id="rId4" Type="http://schemas.openxmlformats.org/officeDocument/2006/relationships/image" Target="../media/image45.sv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4.sv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image" Target="../media/image47.svg"/><Relationship Id="rId4" Type="http://schemas.openxmlformats.org/officeDocument/2006/relationships/image" Target="../media/image45.sv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52.jpeg"/><Relationship Id="rId4" Type="http://schemas.openxmlformats.org/officeDocument/2006/relationships/image" Target="../media/image37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454002">
            <a:off x="32455" y="3588720"/>
            <a:ext cx="22132807" cy="7912478"/>
          </a:xfrm>
          <a:custGeom>
            <a:avLst/>
            <a:gdLst/>
            <a:ahLst/>
            <a:cxnLst/>
            <a:rect l="l" t="t" r="r" b="b"/>
            <a:pathLst>
              <a:path w="22132807" h="7912478">
                <a:moveTo>
                  <a:pt x="0" y="0"/>
                </a:moveTo>
                <a:lnTo>
                  <a:pt x="22132807" y="0"/>
                </a:lnTo>
                <a:lnTo>
                  <a:pt x="22132807" y="7912478"/>
                </a:lnTo>
                <a:lnTo>
                  <a:pt x="0" y="7912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27505" y="5443190"/>
            <a:ext cx="6260495" cy="4843810"/>
          </a:xfrm>
          <a:custGeom>
            <a:avLst/>
            <a:gdLst/>
            <a:ahLst/>
            <a:cxnLst/>
            <a:rect l="l" t="t" r="r" b="b"/>
            <a:pathLst>
              <a:path w="6260495" h="4843810">
                <a:moveTo>
                  <a:pt x="0" y="0"/>
                </a:moveTo>
                <a:lnTo>
                  <a:pt x="6260495" y="0"/>
                </a:lnTo>
                <a:lnTo>
                  <a:pt x="6260495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l="-4825" t="-3254" r="-18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" name="Freeform 2"/>
          <p:cNvSpPr/>
          <p:nvPr/>
        </p:nvSpPr>
        <p:spPr>
          <a:xfrm>
            <a:off x="-669835" y="0"/>
            <a:ext cx="6247798" cy="4369781"/>
          </a:xfrm>
          <a:custGeom>
            <a:avLst/>
            <a:gdLst/>
            <a:ahLst/>
            <a:cxnLst/>
            <a:rect l="l" t="t" r="r" b="b"/>
            <a:pathLst>
              <a:path w="6247798" h="4369781">
                <a:moveTo>
                  <a:pt x="0" y="0"/>
                </a:moveTo>
                <a:lnTo>
                  <a:pt x="6247798" y="0"/>
                </a:lnTo>
                <a:lnTo>
                  <a:pt x="6247798" y="4369781"/>
                </a:lnTo>
                <a:lnTo>
                  <a:pt x="0" y="4369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</a:blip>
            <a:stretch>
              <a:fillRect t="-1025" b="-1025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34393" y="359467"/>
            <a:ext cx="11648083" cy="5407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61DBFB"/>
                </a:solidFill>
                <a:latin typeface="Poppins"/>
              </a:rPr>
              <a:t>Modern</a:t>
            </a:r>
            <a:br>
              <a:rPr lang="en-US" sz="14090" spc="-1239" dirty="0">
                <a:solidFill>
                  <a:srgbClr val="61DBFB"/>
                </a:solidFill>
                <a:latin typeface="Poppins"/>
              </a:rPr>
            </a:br>
            <a:r>
              <a:rPr lang="en-US" sz="14090" spc="-1239" dirty="0">
                <a:solidFill>
                  <a:srgbClr val="FFFEF4"/>
                </a:solidFill>
                <a:latin typeface="Poppins"/>
              </a:rPr>
              <a:t>Redux</a:t>
            </a:r>
            <a:br>
              <a:rPr lang="en-US" sz="14090" spc="-1239" dirty="0">
                <a:solidFill>
                  <a:srgbClr val="FFFEF4"/>
                </a:solidFill>
                <a:latin typeface="Poppins"/>
              </a:rPr>
            </a:br>
            <a:r>
              <a:rPr lang="en-US" sz="14090" spc="-1239" dirty="0">
                <a:solidFill>
                  <a:srgbClr val="E78200"/>
                </a:solidFill>
                <a:latin typeface="Poppins"/>
              </a:rPr>
              <a:t>Toolkit</a:t>
            </a:r>
          </a:p>
        </p:txBody>
      </p:sp>
      <p:sp>
        <p:nvSpPr>
          <p:cNvPr id="4" name="Freeform 4"/>
          <p:cNvSpPr/>
          <p:nvPr/>
        </p:nvSpPr>
        <p:spPr>
          <a:xfrm>
            <a:off x="17127317" y="823382"/>
            <a:ext cx="337517" cy="337940"/>
          </a:xfrm>
          <a:custGeom>
            <a:avLst/>
            <a:gdLst/>
            <a:ahLst/>
            <a:cxnLst/>
            <a:rect l="l" t="t" r="r" b="b"/>
            <a:pathLst>
              <a:path w="337517" h="337940">
                <a:moveTo>
                  <a:pt x="0" y="0"/>
                </a:moveTo>
                <a:lnTo>
                  <a:pt x="337517" y="0"/>
                </a:lnTo>
                <a:lnTo>
                  <a:pt x="337517" y="337940"/>
                </a:lnTo>
                <a:lnTo>
                  <a:pt x="0" y="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31649" y="-222290"/>
            <a:ext cx="5556351" cy="5665480"/>
          </a:xfrm>
          <a:custGeom>
            <a:avLst/>
            <a:gdLst/>
            <a:ahLst/>
            <a:cxnLst/>
            <a:rect l="l" t="t" r="r" b="b"/>
            <a:pathLst>
              <a:path w="5556351" h="5665480">
                <a:moveTo>
                  <a:pt x="0" y="0"/>
                </a:moveTo>
                <a:lnTo>
                  <a:pt x="5556351" y="0"/>
                </a:lnTo>
                <a:lnTo>
                  <a:pt x="5556351" y="5665480"/>
                </a:lnTo>
                <a:lnTo>
                  <a:pt x="0" y="5665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-51345" r="-128"/>
            </a:stretch>
          </a:blipFill>
          <a:ln cap="sq">
            <a:noFill/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>
            <a:off x="17474359" y="3085950"/>
            <a:ext cx="4762" cy="256766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 rot="-5400000">
            <a:off x="15404381" y="7740772"/>
            <a:ext cx="407328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10" dirty="0">
                <a:solidFill>
                  <a:srgbClr val="E78200"/>
                </a:solidFill>
                <a:latin typeface="TT Firs Neue"/>
              </a:rPr>
              <a:t>WOUTER</a:t>
            </a:r>
            <a:r>
              <a:rPr lang="en-US" sz="2000" spc="110" dirty="0">
                <a:solidFill>
                  <a:srgbClr val="F2F2F2"/>
                </a:solidFill>
                <a:latin typeface="TT Firs Neue"/>
              </a:rPr>
              <a:t> VAN SCHANDEVIJL</a:t>
            </a:r>
          </a:p>
        </p:txBody>
      </p:sp>
      <p:sp>
        <p:nvSpPr>
          <p:cNvPr id="9" name="Freeform 9"/>
          <p:cNvSpPr/>
          <p:nvPr/>
        </p:nvSpPr>
        <p:spPr>
          <a:xfrm>
            <a:off x="4081364" y="8313506"/>
            <a:ext cx="148195" cy="261136"/>
          </a:xfrm>
          <a:custGeom>
            <a:avLst/>
            <a:gdLst/>
            <a:ahLst/>
            <a:cxnLst/>
            <a:rect l="l" t="t" r="r" b="b"/>
            <a:pathLst>
              <a:path w="148195" h="261136">
                <a:moveTo>
                  <a:pt x="0" y="0"/>
                </a:moveTo>
                <a:lnTo>
                  <a:pt x="148194" y="0"/>
                </a:lnTo>
                <a:lnTo>
                  <a:pt x="148194" y="261136"/>
                </a:lnTo>
                <a:lnTo>
                  <a:pt x="0" y="2611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4369781"/>
            <a:ext cx="5747573" cy="6040749"/>
          </a:xfrm>
          <a:custGeom>
            <a:avLst/>
            <a:gdLst/>
            <a:ahLst/>
            <a:cxnLst/>
            <a:rect l="l" t="t" r="r" b="b"/>
            <a:pathLst>
              <a:path w="5747573" h="6040749">
                <a:moveTo>
                  <a:pt x="0" y="0"/>
                </a:moveTo>
                <a:lnTo>
                  <a:pt x="5747573" y="0"/>
                </a:lnTo>
                <a:lnTo>
                  <a:pt x="5747573" y="6040749"/>
                </a:lnTo>
                <a:lnTo>
                  <a:pt x="0" y="6040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2000"/>
            </a:blip>
            <a:stretch>
              <a:fillRect l="-21631" t="-4855" r="-25306"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5577963" y="0"/>
            <a:ext cx="7153686" cy="5443190"/>
          </a:xfrm>
          <a:custGeom>
            <a:avLst/>
            <a:gdLst/>
            <a:ahLst/>
            <a:cxnLst/>
            <a:rect l="l" t="t" r="r" b="b"/>
            <a:pathLst>
              <a:path w="7153686" h="5443190">
                <a:moveTo>
                  <a:pt x="0" y="0"/>
                </a:moveTo>
                <a:lnTo>
                  <a:pt x="7153686" y="0"/>
                </a:lnTo>
                <a:lnTo>
                  <a:pt x="7153686" y="5443190"/>
                </a:lnTo>
                <a:lnTo>
                  <a:pt x="0" y="5443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2000"/>
            </a:blip>
            <a:stretch>
              <a:fillRect l="-1759" t="-151" b="-151"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5747573" y="5443190"/>
            <a:ext cx="6279932" cy="4843810"/>
          </a:xfrm>
          <a:custGeom>
            <a:avLst/>
            <a:gdLst/>
            <a:ahLst/>
            <a:cxnLst/>
            <a:rect l="l" t="t" r="r" b="b"/>
            <a:pathLst>
              <a:path w="6279932" h="4843810">
                <a:moveTo>
                  <a:pt x="0" y="0"/>
                </a:moveTo>
                <a:lnTo>
                  <a:pt x="6279932" y="0"/>
                </a:lnTo>
                <a:lnTo>
                  <a:pt x="6279932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2000"/>
            </a:blip>
            <a:stretch>
              <a:fillRect l="-45170" t="-2253" r="-1109" b="-2734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5126061" y="9664049"/>
            <a:ext cx="2133239" cy="575974"/>
          </a:xfrm>
          <a:custGeom>
            <a:avLst/>
            <a:gdLst/>
            <a:ahLst/>
            <a:cxnLst/>
            <a:rect l="l" t="t" r="r" b="b"/>
            <a:pathLst>
              <a:path w="2133239" h="575974">
                <a:moveTo>
                  <a:pt x="0" y="0"/>
                </a:moveTo>
                <a:lnTo>
                  <a:pt x="2133239" y="0"/>
                </a:lnTo>
                <a:lnTo>
                  <a:pt x="2133239" y="575975"/>
                </a:lnTo>
                <a:lnTo>
                  <a:pt x="0" y="575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8CA39-6DEB-1CE9-0405-22A116FB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E88FB1-A8E2-1A7F-E884-C656956EF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453C64-B631-A8DB-2D83-107A46CDF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814D2F-E3EC-86CD-3696-978613598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B72382F-EABD-1DBA-78D0-8AC03D02E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26A0FE-C6CB-03D4-7F5C-DA82BA85BF2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4D1D46A7-D017-0E2A-BFC3-F81E30C9A521}"/>
              </a:ext>
            </a:extLst>
          </p:cNvPr>
          <p:cNvSpPr txBox="1"/>
          <p:nvPr/>
        </p:nvSpPr>
        <p:spPr>
          <a:xfrm>
            <a:off x="45581" y="342900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Modern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886C3-1811-7CAC-CE94-ED76C39B4481}"/>
              </a:ext>
            </a:extLst>
          </p:cNvPr>
          <p:cNvSpPr txBox="1"/>
          <p:nvPr/>
        </p:nvSpPr>
        <p:spPr>
          <a:xfrm>
            <a:off x="343578" y="2476500"/>
            <a:ext cx="1465327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TypeScript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Boilerplate Reduction with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Easier Immutability with Immer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Batteries included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chemeClr val="bg1"/>
                </a:solidFill>
              </a:rPr>
              <a:t>DevTools</a:t>
            </a:r>
            <a:endParaRPr lang="en-US" sz="5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Query &amp; </a:t>
            </a:r>
            <a:r>
              <a:rPr lang="en-US" sz="5400" dirty="0" err="1">
                <a:solidFill>
                  <a:schemeClr val="bg1"/>
                </a:solidFill>
              </a:rPr>
              <a:t>createAsyncThunk</a:t>
            </a:r>
            <a:endParaRPr lang="en-US" sz="5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Default Middleware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chemeClr val="bg1"/>
                </a:solidFill>
              </a:rPr>
              <a:t>serializableStateInvariantMiddleware</a:t>
            </a:r>
            <a:endParaRPr lang="en-US" sz="5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chemeClr val="bg1"/>
                </a:solidFill>
              </a:rPr>
              <a:t>immutableStateInvariantMiddleware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8301A-0E03-EF55-25CE-0917C97809F5}"/>
              </a:ext>
            </a:extLst>
          </p:cNvPr>
          <p:cNvSpPr txBox="1"/>
          <p:nvPr/>
        </p:nvSpPr>
        <p:spPr>
          <a:xfrm>
            <a:off x="1" y="1478459"/>
            <a:ext cx="1229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The Official Opinionated Way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0B5E554-DF86-FA8F-C037-921CFDA84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0" y="190500"/>
            <a:ext cx="4419600" cy="4419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84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4610100"/>
            <a:ext cx="91279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Let’s look at some code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(redux-legacy/</a:t>
            </a:r>
            <a:r>
              <a:rPr lang="en-US" sz="4400" dirty="0" err="1">
                <a:solidFill>
                  <a:schemeClr val="bg1"/>
                </a:solidFill>
              </a:rPr>
              <a:t>src</a:t>
            </a:r>
            <a:r>
              <a:rPr lang="en-US" sz="4400" dirty="0">
                <a:solidFill>
                  <a:schemeClr val="bg1"/>
                </a:solidFill>
              </a:rPr>
              <a:t>/store/</a:t>
            </a:r>
            <a:r>
              <a:rPr lang="en-US" sz="4400" dirty="0" err="1">
                <a:solidFill>
                  <a:schemeClr val="bg1"/>
                </a:solidFill>
              </a:rPr>
              <a:t>store.ts</a:t>
            </a:r>
            <a:r>
              <a:rPr lang="en-US" sz="4400" dirty="0">
                <a:solidFill>
                  <a:schemeClr val="bg1"/>
                </a:solidFill>
              </a:rPr>
              <a:t>)</a:t>
            </a:r>
            <a:endParaRPr lang="en-BE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Our Socials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D3C5DCCD-0016-F728-E1CC-3CA1E65BBB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6" y="2628427"/>
            <a:ext cx="2361819" cy="2361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E934D0-C98B-C914-35CA-D48910DB7433}"/>
              </a:ext>
            </a:extLst>
          </p:cNvPr>
          <p:cNvSpPr txBox="1"/>
          <p:nvPr/>
        </p:nvSpPr>
        <p:spPr>
          <a:xfrm>
            <a:off x="901678" y="475877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hlinkClick r:id="rId12"/>
            <a:extLst>
              <a:ext uri="{FF2B5EF4-FFF2-40B4-BE49-F238E27FC236}">
                <a16:creationId xmlns:a16="http://schemas.microsoft.com/office/drawing/2014/main" id="{DA906547-05E0-5C7D-A053-612D0612D6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60" y="2570348"/>
            <a:ext cx="2361600" cy="2361600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60FB4228-95B9-1D50-7657-821F88D9CF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1" y="2576144"/>
            <a:ext cx="2361600" cy="2361600"/>
          </a:xfrm>
          <a:prstGeom prst="rect">
            <a:avLst/>
          </a:prstGeom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AE386512-8A1B-0139-5253-29F2845DE2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95" y="6296595"/>
            <a:ext cx="2361600" cy="2361600"/>
          </a:xfrm>
          <a:prstGeom prst="rect">
            <a:avLst/>
          </a:prstGeom>
        </p:spPr>
      </p:pic>
      <p:pic>
        <p:nvPicPr>
          <p:cNvPr id="23" name="Picture 22">
            <a:hlinkClick r:id="rId18"/>
            <a:extLst>
              <a:ext uri="{FF2B5EF4-FFF2-40B4-BE49-F238E27FC236}">
                <a16:creationId xmlns:a16="http://schemas.microsoft.com/office/drawing/2014/main" id="{56C8993B-D774-AB2E-D278-C5308353E5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48" y="6296595"/>
            <a:ext cx="2361600" cy="2361600"/>
          </a:xfrm>
          <a:prstGeom prst="rect">
            <a:avLst/>
          </a:prstGeom>
        </p:spPr>
      </p:pic>
      <p:pic>
        <p:nvPicPr>
          <p:cNvPr id="25" name="Picture 24">
            <a:hlinkClick r:id="rId20"/>
            <a:extLst>
              <a:ext uri="{FF2B5EF4-FFF2-40B4-BE49-F238E27FC236}">
                <a16:creationId xmlns:a16="http://schemas.microsoft.com/office/drawing/2014/main" id="{A84B48CD-1BE0-CE45-4E69-3B371096D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8" y="6324519"/>
            <a:ext cx="2361600" cy="236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60741-8FC9-797C-046C-68BE748A4696}"/>
              </a:ext>
            </a:extLst>
          </p:cNvPr>
          <p:cNvSpPr txBox="1"/>
          <p:nvPr/>
        </p:nvSpPr>
        <p:spPr>
          <a:xfrm>
            <a:off x="658117" y="860726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D074E-AF8A-DC7D-8088-C157090C3E51}"/>
              </a:ext>
            </a:extLst>
          </p:cNvPr>
          <p:cNvSpPr txBox="1"/>
          <p:nvPr/>
        </p:nvSpPr>
        <p:spPr>
          <a:xfrm>
            <a:off x="4707731" y="4806190"/>
            <a:ext cx="341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@itenium_be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40DE1-85CF-06CA-D801-008611EB0D70}"/>
              </a:ext>
            </a:extLst>
          </p:cNvPr>
          <p:cNvSpPr txBox="1"/>
          <p:nvPr/>
        </p:nvSpPr>
        <p:spPr>
          <a:xfrm>
            <a:off x="9855942" y="473337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2F86EC-3683-BB25-B1AC-BD157BB38BD1}"/>
              </a:ext>
            </a:extLst>
          </p:cNvPr>
          <p:cNvSpPr txBox="1"/>
          <p:nvPr/>
        </p:nvSpPr>
        <p:spPr>
          <a:xfrm>
            <a:off x="5122749" y="862332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EA18F0-A58A-9040-930B-64B2FE7B61D2}"/>
              </a:ext>
            </a:extLst>
          </p:cNvPr>
          <p:cNvSpPr txBox="1"/>
          <p:nvPr/>
        </p:nvSpPr>
        <p:spPr>
          <a:xfrm>
            <a:off x="9443590" y="859057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22"/>
            <a:extLst>
              <a:ext uri="{FF2B5EF4-FFF2-40B4-BE49-F238E27FC236}">
                <a16:creationId xmlns:a16="http://schemas.microsoft.com/office/drawing/2014/main" id="{953F2280-1170-E937-F515-91CE81B7AB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03963" y="5295900"/>
            <a:ext cx="2667704" cy="2667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DBD0A8-7D58-DA1E-B774-78BDF1E28BDE}"/>
              </a:ext>
            </a:extLst>
          </p:cNvPr>
          <p:cNvSpPr txBox="1"/>
          <p:nvPr/>
        </p:nvSpPr>
        <p:spPr>
          <a:xfrm>
            <a:off x="13903238" y="806239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r>
              <a:rPr lang="en-US" sz="4400" dirty="0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ADA767-BAA7-52B8-5F71-191323148C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71686" y="350986"/>
            <a:ext cx="4106714" cy="41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7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0E5F2CA-D117-725C-34BD-B363E9D204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1945" y="0"/>
            <a:ext cx="10443655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ReduxJS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BB109F-7567-F45B-FCDC-0FE569BB09DB}"/>
              </a:ext>
            </a:extLst>
          </p:cNvPr>
          <p:cNvSpPr/>
          <p:nvPr/>
        </p:nvSpPr>
        <p:spPr>
          <a:xfrm>
            <a:off x="14726913" y="9501969"/>
            <a:ext cx="3378031" cy="643205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FFC09F"/>
                </a:solidFill>
              </a:rPr>
              <a:t>FrontendTrack</a:t>
            </a:r>
            <a:endParaRPr lang="en-BE" sz="3200" b="1" dirty="0">
              <a:solidFill>
                <a:srgbClr val="FFC09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381FF0-AC47-4018-2FEB-BDEFF958EADD}"/>
              </a:ext>
            </a:extLst>
          </p:cNvPr>
          <p:cNvSpPr/>
          <p:nvPr/>
        </p:nvSpPr>
        <p:spPr>
          <a:xfrm>
            <a:off x="2786966" y="8575822"/>
            <a:ext cx="2576749" cy="64320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War</a:t>
            </a:r>
            <a:r>
              <a:rPr lang="fr-BE" sz="3200" dirty="0"/>
              <a:t> Story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435123" y="9362315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C03C63-AB1B-440F-D02E-99039F13FCBD}"/>
              </a:ext>
            </a:extLst>
          </p:cNvPr>
          <p:cNvSpPr/>
          <p:nvPr/>
        </p:nvSpPr>
        <p:spPr>
          <a:xfrm>
            <a:off x="433262" y="8603282"/>
            <a:ext cx="2233738" cy="63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Code-Show</a:t>
            </a:r>
            <a:endParaRPr lang="en-BE" sz="3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749F8C-64A1-3A84-8A0A-3102C3BD3519}"/>
              </a:ext>
            </a:extLst>
          </p:cNvPr>
          <p:cNvSpPr/>
          <p:nvPr/>
        </p:nvSpPr>
        <p:spPr>
          <a:xfrm>
            <a:off x="435123" y="7829407"/>
            <a:ext cx="2233738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Demos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7536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Toolkit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Redux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Migration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Legacy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Modern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45581" y="342900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Redux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43578" y="2095500"/>
            <a:ext cx="1465327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Frontend State Management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passing state through a gazillion 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Best Practices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 NOT Mutate State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Reducers Must Not Have Side Effects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State &amp; Actions Are Serializable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Single Source Of Truth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State Structure Should Not Be Based On Components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Normalize Data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Derive what can be calculated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1BF6B-FC1C-5911-7459-CE25FFA81674}"/>
              </a:ext>
            </a:extLst>
          </p:cNvPr>
          <p:cNvSpPr txBox="1"/>
          <p:nvPr/>
        </p:nvSpPr>
        <p:spPr>
          <a:xfrm>
            <a:off x="1" y="1173659"/>
            <a:ext cx="1229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Quick Recap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CCFEA1-DBC6-FECE-B985-6C684AE8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022" y="213504"/>
            <a:ext cx="4343400" cy="4343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330504" y="4093247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10985" y="5236247"/>
            <a:ext cx="9490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of table tennis web site for local club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8C0D60-3CA3-A96C-FB97-72D606340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984" y="1850806"/>
            <a:ext cx="6352239" cy="63522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1A46A-C4CF-0156-4894-57DBBA681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996C2B-2B39-9883-8925-7031DD34E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66DA3D-80F9-DE6F-3A75-8B0196234B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914E07-F192-548B-A1F0-323E912D0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7704B1B-F2B8-B3C4-5BD5-52972EBB33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A5CA43-D724-9C1E-6F4E-76087FC4B7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AE1FB10-3F7C-04FB-BFE1-2864D6CBE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8AEC435-1964-7537-2182-523A02FACB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44E42B-ECD9-9A29-5A31-6458CF365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1B946-5DCE-9CF9-DBA9-DE00994015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7A3E55C-A7B1-066B-D248-F92C2C701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206E87E-BF09-E01D-D5E2-97D6C8C62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126CCCC-D52C-A587-B90A-6415F4588D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9428CB3-610C-C7CA-A477-7AB138544D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CCBA579-001D-608B-5B79-38732D29679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6F49CBF4-7714-D119-5191-83DA8716C7C4}"/>
              </a:ext>
            </a:extLst>
          </p:cNvPr>
          <p:cNvSpPr txBox="1"/>
          <p:nvPr/>
        </p:nvSpPr>
        <p:spPr>
          <a:xfrm>
            <a:off x="24319" y="800100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D26AE-13B4-FB88-90C3-647755DFBFAA}"/>
              </a:ext>
            </a:extLst>
          </p:cNvPr>
          <p:cNvSpPr txBox="1"/>
          <p:nvPr/>
        </p:nvSpPr>
        <p:spPr>
          <a:xfrm>
            <a:off x="304800" y="1943100"/>
            <a:ext cx="9490454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JavaScript 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 TypeScript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strike="sngStrike" dirty="0" err="1">
                <a:solidFill>
                  <a:schemeClr val="bg1"/>
                </a:solidFill>
                <a:sym typeface="Wingdings" panose="05000000000000000000" pitchFamily="2" charset="2"/>
              </a:rPr>
              <a:t>PropTypes</a:t>
            </a:r>
            <a:endParaRPr lang="en-US" sz="4400" strike="sngStrik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/>
                </a:solidFill>
                <a:sym typeface="Wingdings" panose="05000000000000000000" pitchFamily="2" charset="2"/>
              </a:rPr>
              <a:t>Babel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strike="sngStrike" dirty="0" err="1">
                <a:solidFill>
                  <a:schemeClr val="bg1"/>
                </a:solidFill>
                <a:sym typeface="Wingdings" panose="05000000000000000000" pitchFamily="2" charset="2"/>
              </a:rPr>
              <a:t>ImmutableJS</a:t>
            </a:r>
            <a:endParaRPr lang="en-US" sz="4400" strike="sngStrik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Classes  Functions &amp; Hooks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/>
                </a:solidFill>
                <a:sym typeface="Wingdings" panose="05000000000000000000" pitchFamily="2" charset="2"/>
              </a:rPr>
              <a:t>Decorators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Bootstrap 3 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  <a:sym typeface="Wingdings" panose="05000000000000000000" pitchFamily="2" charset="2"/>
              </a:rPr>
              <a:t>MaterialUI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 3  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Bluebird  Native Promises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Jenkins  </a:t>
            </a:r>
            <a:r>
              <a:rPr lang="en-US" sz="4400" dirty="0" err="1">
                <a:solidFill>
                  <a:schemeClr val="bg1"/>
                </a:solidFill>
                <a:sym typeface="Wingdings" panose="05000000000000000000" pitchFamily="2" charset="2"/>
              </a:rPr>
              <a:t>Github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 Actions &amp; Docker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EF  </a:t>
            </a:r>
            <a:r>
              <a:rPr lang="en-US" sz="4400" dirty="0" err="1">
                <a:solidFill>
                  <a:schemeClr val="bg1"/>
                </a:solidFill>
                <a:sym typeface="Wingdings" panose="05000000000000000000" pitchFamily="2" charset="2"/>
              </a:rPr>
              <a:t>EF.Core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 &amp; .NET 4.8  ASP.NET 8</a:t>
            </a:r>
          </a:p>
        </p:txBody>
      </p:sp>
    </p:spTree>
    <p:extLst>
      <p:ext uri="{BB962C8B-B14F-4D97-AF65-F5344CB8AC3E}">
        <p14:creationId xmlns:p14="http://schemas.microsoft.com/office/powerpoint/2010/main" val="365894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247DC6-CB89-A8D9-BABD-EDF2697E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FEA67B-A5E9-8772-C90C-DF99321AB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64E7B5-0ABA-D93B-9B20-668B88CEC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D8522FC-1C76-95B3-4E2D-0CC1CE3BE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828D3F-5FCF-415B-A519-F99C2FD693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394BDA-86A0-93CC-4F44-AD0C89465F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A840BF-743A-A7D2-130A-70DB4F6D0D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1BB768B-5263-09D4-2910-13816BBBE4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5A851EC-DE40-ADFD-BA56-EC43554B4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49C3F3E-F514-3E11-8403-C242B49D0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C4AD896-9B97-AE0D-2AB8-7FB81BA5F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60FB0F6-AD11-9F9D-3F6E-633A61603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A86D37D-6C42-2897-FE78-B1005AA151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2226423-3801-4B02-D8D8-7A4ED288024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CD5789E0-E9A0-01E5-3C41-881D957D496E}"/>
              </a:ext>
            </a:extLst>
          </p:cNvPr>
          <p:cNvSpPr txBox="1"/>
          <p:nvPr/>
        </p:nvSpPr>
        <p:spPr>
          <a:xfrm>
            <a:off x="24318" y="80010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47C70-7A55-5527-47AA-A62D892131BE}"/>
              </a:ext>
            </a:extLst>
          </p:cNvPr>
          <p:cNvSpPr txBox="1"/>
          <p:nvPr/>
        </p:nvSpPr>
        <p:spPr>
          <a:xfrm>
            <a:off x="326947" y="4543842"/>
            <a:ext cx="95028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So I was thinking, while we’re at it…</a:t>
            </a:r>
          </a:p>
          <a:p>
            <a:pPr algn="ctr"/>
            <a:endParaRPr lang="en-US" sz="4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Let’s just switch to </a:t>
            </a:r>
            <a:r>
              <a:rPr lang="en-US" sz="4400" dirty="0" err="1">
                <a:solidFill>
                  <a:schemeClr val="bg1"/>
                </a:solidFill>
                <a:sym typeface="Wingdings" panose="05000000000000000000" pitchFamily="2" charset="2"/>
              </a:rPr>
              <a:t>reduxjs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/toolkit too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BE1864-44B7-98AE-82A5-32C1226A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429" y="2378686"/>
            <a:ext cx="6436642" cy="64366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2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D1C14-4E2C-E67D-B610-85DFB7D58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DFC613-F04E-9B77-56E6-93DB6F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4479E6-20E5-C9C7-4E45-F441B1EEC8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0300E8-51F6-C14A-AAB5-0851F9713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E69B99C-1BE3-6299-DB60-2E4632F2D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C216D1-5968-CC92-D084-CF14BCCB7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661E39-5104-7AAE-8421-D6C2E79E8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3E1223-5980-11BB-3AFD-174346BC9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29E689-6C20-0297-811D-449DDCA07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97DC8C8-71B8-CB4A-9E6D-9BF8639CB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E7660D0-248E-B39A-2227-716662A39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6FD6615-95C8-E2DF-5675-623E906B3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246697D-2FB4-58E4-E176-624D2D871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B9BA76A-9F8E-A959-B506-07C828A64F8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943B8B3E-21E0-629A-D4EF-9923B06F014E}"/>
              </a:ext>
            </a:extLst>
          </p:cNvPr>
          <p:cNvSpPr txBox="1"/>
          <p:nvPr/>
        </p:nvSpPr>
        <p:spPr>
          <a:xfrm>
            <a:off x="24318" y="80010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B2A0D4-C30A-8EFE-1B21-030AFC226FF1}"/>
              </a:ext>
            </a:extLst>
          </p:cNvPr>
          <p:cNvSpPr txBox="1"/>
          <p:nvPr/>
        </p:nvSpPr>
        <p:spPr>
          <a:xfrm>
            <a:off x="24318" y="4476325"/>
            <a:ext cx="107960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I quickly realized what a mistake that was </a:t>
            </a:r>
            <a:r>
              <a:rPr lang="en-BE" sz="4400" dirty="0"/>
              <a:t>😭</a:t>
            </a:r>
            <a:endParaRPr lang="en-US" sz="4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endParaRPr lang="en-US" sz="4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Fast-forward one month…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45FF9D-6058-8171-2FA6-4676A2A3F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247900"/>
            <a:ext cx="6400800" cy="6400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7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0E1D2-22AC-0F81-0040-B1492546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A4F4D2-F595-483C-840E-794037845C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28AFBA-4C4F-90CB-08FB-CCA977D7F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7E2373D-D91C-FA94-B716-C0CE330AB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7E99C9-EDD5-D7E0-EE80-C7E5231BC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A3F693-67BD-7D3E-79CD-26C36D03B35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AF5E975C-DAFD-58A7-D969-20CF980A0C8C}"/>
              </a:ext>
            </a:extLst>
          </p:cNvPr>
          <p:cNvSpPr txBox="1"/>
          <p:nvPr/>
        </p:nvSpPr>
        <p:spPr>
          <a:xfrm>
            <a:off x="45581" y="342900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Legacy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D9A64-05BF-D0BB-4086-82CA23DADF24}"/>
              </a:ext>
            </a:extLst>
          </p:cNvPr>
          <p:cNvSpPr txBox="1"/>
          <p:nvPr/>
        </p:nvSpPr>
        <p:spPr>
          <a:xfrm>
            <a:off x="343578" y="2788503"/>
            <a:ext cx="146532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Everything is so deliciously untyped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But doesn’t have to be!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It’s not quite NGRX but still, the boilerplate </a:t>
            </a:r>
            <a:r>
              <a:rPr lang="en-BE" sz="4800" dirty="0"/>
              <a:t>😱💀</a:t>
            </a:r>
            <a:endParaRPr lang="en-US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Not sure if there is a single living human that mastered the </a:t>
            </a:r>
            <a:r>
              <a:rPr lang="en-US" sz="4800" dirty="0" err="1">
                <a:solidFill>
                  <a:schemeClr val="bg1"/>
                </a:solidFill>
              </a:rPr>
              <a:t>createStore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fn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3F199-D38C-0146-FE0A-BA59BFE044D6}"/>
              </a:ext>
            </a:extLst>
          </p:cNvPr>
          <p:cNvSpPr txBox="1"/>
          <p:nvPr/>
        </p:nvSpPr>
        <p:spPr>
          <a:xfrm>
            <a:off x="1" y="1478459"/>
            <a:ext cx="1229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The Old Way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94760D-3930-08FF-E7FC-22FC87D3E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1012" y="342900"/>
            <a:ext cx="4123588" cy="4123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80C02-5F0A-5537-89E7-BBB455EE65BF}"/>
              </a:ext>
            </a:extLst>
          </p:cNvPr>
          <p:cNvSpPr txBox="1"/>
          <p:nvPr/>
        </p:nvSpPr>
        <p:spPr>
          <a:xfrm>
            <a:off x="604192" y="7449473"/>
            <a:ext cx="16845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So how does this compare to </a:t>
            </a:r>
            <a:r>
              <a:rPr lang="en-US" sz="4800" dirty="0" err="1">
                <a:solidFill>
                  <a:schemeClr val="bg1"/>
                </a:solidFill>
              </a:rPr>
              <a:t>reduxjs</a:t>
            </a:r>
            <a:r>
              <a:rPr lang="en-US" sz="4800" dirty="0">
                <a:solidFill>
                  <a:schemeClr val="bg1"/>
                </a:solidFill>
              </a:rPr>
              <a:t>/toolkit</a:t>
            </a:r>
          </a:p>
        </p:txBody>
      </p:sp>
    </p:spTree>
    <p:extLst>
      <p:ext uri="{BB962C8B-B14F-4D97-AF65-F5344CB8AC3E}">
        <p14:creationId xmlns:p14="http://schemas.microsoft.com/office/powerpoint/2010/main" val="261957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  <p:bldP spid="6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348</Words>
  <Application>Microsoft Office PowerPoint</Application>
  <PresentationFormat>Custom</PresentationFormat>
  <Paragraphs>88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Poppins</vt:lpstr>
      <vt:lpstr>Calibri</vt:lpstr>
      <vt:lpstr>TT Firs Neue</vt:lpstr>
      <vt:lpstr>Open Sans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36</cp:revision>
  <dcterms:created xsi:type="dcterms:W3CDTF">2006-08-16T00:00:00Z</dcterms:created>
  <dcterms:modified xsi:type="dcterms:W3CDTF">2025-01-26T12:12:29Z</dcterms:modified>
  <dc:identifier>DAE4nIrG1s0</dc:identifier>
</cp:coreProperties>
</file>